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modernComment_11A_0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DA3571-D30B-FB68-4739-4DB48333D1FE}" name="Qasim Ali Chaudhry" initials="QC" userId="S::p0097309@brookes.ac.uk::b9f8c373-1762-487c-ad75-8261e421bb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663A11-32CF-4E58-A2AD-3828FA7EA933}">
  <a:tblStyle styleId="{17663A11-32CF-4E58-A2AD-3828FA7EA9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6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1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962DA4-82FB-4CD8-BF52-38B42C3EE609}" authorId="{4DDA3571-D30B-FB68-4739-4DB48333D1FE}" created="2025-11-09T06:29:22.94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2"/>
      <ac:spMk id="350" creationId="{00000000-0000-0000-0000-000000000000}"/>
    </ac:deMkLst>
    <p188:txBody>
      <a:bodyPr/>
      <a:lstStyle/>
      <a:p>
        <a:r>
          <a:rPr lang="en-US"/>
          <a:t>A leased line is a dedicated, fixed-bandwidth communication circuit between two or more points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4b3ba0c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364b3ba0c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8ee29198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78ee29198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806b1f56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37806b1f56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806b1f56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37806b1f56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806b1f56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7806b1f56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806b1f56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37806b1f56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7c7f6947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377c7f6947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Modern cars can host dozens of ECUs. Many tasks are time-bounded—brakes can’t ‘wait’.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7c7f6947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377c7f6947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7c7f6947d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377c7f6947d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Industrial loops need deterministic behavior—same response every time, on time.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9335c424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379335c424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Industrial loops need deterministic behavior—same response every time, on time.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9335c424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379335c424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Industrial loops need deterministic behavior—same response every time, on time.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7c7f6947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377c7f6947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9335c424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379335c424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Industrial loops need deterministic behavior—same response every time, on time.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7c7f6947d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377c7f6947d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Timing and reliability directly affect patient outcomes—designs prioritize fault detection and backups.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79335c424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379335c424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Industrial loops need deterministic behavior—same response every time, on time.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7c7f6947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377c7f6947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9335c42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379335c42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Industrial loops need deterministic behavior—same response every time, on time.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79335c424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379335c424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79335c42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379335c42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Industrial loops need deterministic behavior—same response every time, on time.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79335c424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379335c424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7c7f6947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377c7f6947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7c7f6947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377c7f6947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7c7f6947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377c7f6947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7c7f6947d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377c7f6947d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77c7f6947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377c7f6947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79335c424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379335c424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79335c424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379335c424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9335c424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379335c424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79335c424e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379335c424e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9335c424e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379335c424e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79335c424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379335c424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79335c424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379335c424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77c7f6947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377c7f6947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8ee2919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378ee2919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9335c424e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379335c424e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9335c424e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379335c424e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79335c424e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g379335c424e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9335c424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379335c424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79335c424e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379335c424e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79335c424e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379335c424e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7c7f6947d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377c7f6947d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79335c424e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379335c424e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79335c424e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379335c424e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79335c424e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g379335c424e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7c7f6947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77c7f6947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64b3ba0cf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g364b3ba0cf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64b3ba0cf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364b3ba0cf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77c7f6947d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g377c7f6947d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64b3ba0cf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g364b3ba0cf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652db5e0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g3652db5e0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7c7f6947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377c7f6947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7c7f6947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377c7f6947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7c7f6947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77c7f6947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4c8861ff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364c8861ff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egg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phy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37" y="0"/>
            <a:ext cx="1233725" cy="12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290650" y="2282875"/>
            <a:ext cx="6331500" cy="9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GB" sz="45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Networking </a:t>
            </a:r>
            <a:r>
              <a:rPr lang="en-GB" sz="45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Basics </a:t>
            </a:r>
            <a:endParaRPr sz="45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" name="Google Shape;56;p13"/>
          <p:cNvSpPr/>
          <p:nvPr/>
        </p:nvSpPr>
        <p:spPr>
          <a:xfrm rot="10800000">
            <a:off x="8513292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2148" y="1565139"/>
            <a:ext cx="1345077" cy="35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 rot="10800000" flipH="1">
            <a:off x="-8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550" y="1582225"/>
            <a:ext cx="1233725" cy="35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2500" y="44025"/>
            <a:ext cx="1150800" cy="11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1.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Resource Sharing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2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22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2859200" y="864875"/>
            <a:ext cx="5189400" cy="399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375500" y="927700"/>
            <a:ext cx="82932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Sharing avoids duplication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one printer, file server, or software license can serve many users.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shared printers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University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centralized learning-management systems and software labs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Benefits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Cost savings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Centralized backups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Easier maintenance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725" y="2881350"/>
            <a:ext cx="2465975" cy="19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2.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4" name="Google Shape;164;p2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2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23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2859200" y="2682125"/>
            <a:ext cx="5189400" cy="218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6167500" y="1378650"/>
            <a:ext cx="1867200" cy="137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375500" y="790200"/>
            <a:ext cx="84930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Networks 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enable </a:t>
            </a: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chat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video conferencing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Instant </a:t>
            </a: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long-distance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communication.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Business meetings over Zoom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Mobile messaging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Push notifications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Benefits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Speed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Asynchronous collaboration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Global reach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875" y="1669100"/>
            <a:ext cx="3270600" cy="32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3.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Collaboration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77" name="Google Shape;177;p2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" name="Google Shape;178;p2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4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2859200" y="3081400"/>
            <a:ext cx="5189400" cy="178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2973375" y="2729100"/>
            <a:ext cx="2783100" cy="57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237200" y="986425"/>
            <a:ext cx="85560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Multiple users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can work on 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same documents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codebases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or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real time.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Google Docs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 repositories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Collaborative CAD tools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Benefits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Faster iteration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Version control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Distributed teams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275" y="2078013"/>
            <a:ext cx="40576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4.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Collection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 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90" name="Google Shape;190;p2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2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25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2859200" y="3081400"/>
            <a:ext cx="3249600" cy="178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2973375" y="2729100"/>
            <a:ext cx="2783100" cy="57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299300" y="790200"/>
            <a:ext cx="82227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Sensors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collect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environmental data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to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central systems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for analysis.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Weather stations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Traffic sensors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Health monitoring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Benefits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Centralized monitoring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Analytics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Predictive maintenance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75" y="1871850"/>
            <a:ext cx="4443575" cy="29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5.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Entertainment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Online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Services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26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823975" y="2571750"/>
            <a:ext cx="3249600" cy="89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299300" y="822850"/>
            <a:ext cx="84870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Streaming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online gaming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e-commerce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rely on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deliver content and interactions.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Netflix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Multiplayer games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Online shopping platforms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Benefits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On‑demand content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Global marketplaces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 platforms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575" y="1584825"/>
            <a:ext cx="3851749" cy="33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Role of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networking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engineering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15" name="Google Shape;215;p2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216;p2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27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0859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Embedded sensors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on a bridge measure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vibration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strain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temperature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Sensors send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readings via a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a control center where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engineers analyze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them.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Benefits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Enables remote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Continuous monitoring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Early detection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structural issues.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00" y="2693875"/>
            <a:ext cx="2870801" cy="21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What is a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network type?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26" name="Google Shape;226;p2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2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28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418650" y="965168"/>
            <a:ext cx="84081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types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classify networks by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geographic scope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purpose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Different sizes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imply different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technologies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costs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management models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 rotWithShape="1">
          <a:blip r:embed="rId3">
            <a:alphaModFix/>
          </a:blip>
          <a:srcRect b="47129"/>
          <a:stretch/>
        </p:blipFill>
        <p:spPr>
          <a:xfrm>
            <a:off x="2486363" y="2628975"/>
            <a:ext cx="4272685" cy="2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37" name="Google Shape;237;p2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2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29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t="60396"/>
          <a:stretch/>
        </p:blipFill>
        <p:spPr>
          <a:xfrm>
            <a:off x="539900" y="1613500"/>
            <a:ext cx="7903749" cy="15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/>
          <p:nvPr/>
        </p:nvSpPr>
        <p:spPr>
          <a:xfrm>
            <a:off x="2538875" y="1378650"/>
            <a:ext cx="5831700" cy="19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48" name="Google Shape;248;p3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3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Google Shape;250;p30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3">
            <a:alphaModFix/>
          </a:blip>
          <a:srcRect t="60396"/>
          <a:stretch/>
        </p:blipFill>
        <p:spPr>
          <a:xfrm>
            <a:off x="539900" y="1613500"/>
            <a:ext cx="7903749" cy="15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>
            <a:off x="4572000" y="1378650"/>
            <a:ext cx="3798900" cy="19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59" name="Google Shape;259;p3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p3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p31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t="60396"/>
          <a:stretch/>
        </p:blipFill>
        <p:spPr>
          <a:xfrm>
            <a:off x="539900" y="1613500"/>
            <a:ext cx="7903749" cy="15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/>
          <p:nvPr/>
        </p:nvSpPr>
        <p:spPr>
          <a:xfrm>
            <a:off x="6390625" y="1378650"/>
            <a:ext cx="1980300" cy="19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 rot="10800000">
            <a:off x="8513292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 rot="10800000" flipH="1">
            <a:off x="-8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58300" y="2881750"/>
            <a:ext cx="835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 "اے اللہ! </a:t>
            </a:r>
            <a:r>
              <a:rPr lang="en-GB" sz="2800" b="1">
                <a:solidFill>
                  <a:schemeClr val="dk1"/>
                </a:solidFill>
              </a:rPr>
              <a:t>مجھے</a:t>
            </a:r>
            <a:r>
              <a:rPr lang="en-GB" sz="2800" b="1"/>
              <a:t> نافع علم، پاکیزہ رزق اور مقبول عمل عطا فرما۔"</a:t>
            </a:r>
            <a:endParaRPr sz="2800" b="1">
              <a:solidFill>
                <a:srgbClr val="000000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37" y="0"/>
            <a:ext cx="1233725" cy="12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500" y="44025"/>
            <a:ext cx="1150800" cy="11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725350" y="2053013"/>
            <a:ext cx="793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dk1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“اللَّهُمَّ إِنِّي أَسْأَلُكَ عِلْمًا نَافِعًا، وَرِزْقًا طَيِّبًا، وَعَمَلًا مُتَقَبَّلًا”</a:t>
            </a:r>
            <a:endParaRPr sz="30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70" name="Google Shape;270;p3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3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32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t="60396"/>
          <a:stretch/>
        </p:blipFill>
        <p:spPr>
          <a:xfrm>
            <a:off x="539900" y="1613500"/>
            <a:ext cx="7903749" cy="15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/>
          <p:nvPr/>
        </p:nvSpPr>
        <p:spPr>
          <a:xfrm>
            <a:off x="1047500" y="3123600"/>
            <a:ext cx="563700" cy="1127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15A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Network: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81" name="Google Shape;281;p3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33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14200" cy="3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 (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Area Network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Coverage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Usually within 10 meters (around one person)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Technology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Bluetooth Low Energy (BLE)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USB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Smartphone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Smartwatch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Wireless earphones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Low power and low range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3">
            <a:alphaModFix/>
          </a:blip>
          <a:srcRect l="10346" t="18357" r="8570" b="4766"/>
          <a:stretch/>
        </p:blipFill>
        <p:spPr>
          <a:xfrm>
            <a:off x="4940375" y="2494250"/>
            <a:ext cx="4092476" cy="23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92" name="Google Shape;292;p3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" name="Google Shape;293;p3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" name="Google Shape;294;p34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 rotWithShape="1">
          <a:blip r:embed="rId3">
            <a:alphaModFix/>
          </a:blip>
          <a:srcRect t="60396"/>
          <a:stretch/>
        </p:blipFill>
        <p:spPr>
          <a:xfrm>
            <a:off x="539900" y="1613500"/>
            <a:ext cx="7903749" cy="15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/>
          <p:nvPr/>
        </p:nvSpPr>
        <p:spPr>
          <a:xfrm>
            <a:off x="3161275" y="3123600"/>
            <a:ext cx="563700" cy="1127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15A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Network: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03" name="Google Shape;303;p3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" name="Google Shape;304;p3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5" name="Google Shape;305;p35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5"/>
          <p:cNvSpPr txBox="1">
            <a:spLocks noGrp="1"/>
          </p:cNvSpPr>
          <p:nvPr>
            <p:ph type="subTitle" idx="1"/>
          </p:nvPr>
        </p:nvSpPr>
        <p:spPr>
          <a:xfrm>
            <a:off x="216800" y="953425"/>
            <a:ext cx="8927200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 (</a:t>
            </a: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Area Network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Coverage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Room, building, campus (tens to hundreds of meters)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Technology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Ethernet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Wi‑Fi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PCs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Printers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 Wi‑Fi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 bandwidth, supports many clients.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 l="5513" t="13498" r="7112" b="7003"/>
          <a:stretch/>
        </p:blipFill>
        <p:spPr>
          <a:xfrm>
            <a:off x="5192825" y="1648725"/>
            <a:ext cx="3734375" cy="25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14" name="Google Shape;314;p3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" name="Google Shape;315;p3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" name="Google Shape;316;p36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3">
            <a:alphaModFix/>
          </a:blip>
          <a:srcRect t="60396"/>
          <a:stretch/>
        </p:blipFill>
        <p:spPr>
          <a:xfrm>
            <a:off x="539900" y="1613500"/>
            <a:ext cx="7903749" cy="15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5204575" y="3123600"/>
            <a:ext cx="563700" cy="1127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15A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Network: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" name="Google Shape;326;p3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7" name="Google Shape;327;p37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02500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 (</a:t>
            </a: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Metropolitan Area Network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Coverage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City or metropolitan area (several </a:t>
            </a:r>
            <a:r>
              <a:rPr lang="en-GB" sz="2400" b="1" dirty="0" err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kilometers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tens of </a:t>
            </a:r>
            <a:r>
              <a:rPr lang="en-GB" sz="2400" b="1" dirty="0" err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kilometers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)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Technology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Metro Ethernet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Municipal Wi‑Fi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City sensors gateways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Business campus interconnects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Higher infrastructure cost than LAN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513" y="1743563"/>
            <a:ext cx="34766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36" name="Google Shape;336;p3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3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38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3">
            <a:alphaModFix/>
          </a:blip>
          <a:srcRect t="60396"/>
          <a:stretch/>
        </p:blipFill>
        <p:spPr>
          <a:xfrm>
            <a:off x="539900" y="1613500"/>
            <a:ext cx="7903749" cy="15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/>
          <p:nvPr/>
        </p:nvSpPr>
        <p:spPr>
          <a:xfrm>
            <a:off x="7306600" y="3123600"/>
            <a:ext cx="563700" cy="1127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15A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Network: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WAN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47" name="Google Shape;347;p3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8" name="Google Shape;348;p3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9" name="Google Shape;349;p39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02500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WAN (</a:t>
            </a: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Wide Area Network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Coverage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Regions, countries, global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Technology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Leased lines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Satellite links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Routers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Global links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Large bandwidth aggregation and complex routing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34129"/>
            <a:ext cx="4329925" cy="2537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Types of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58" name="Google Shape;358;p4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360;p40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38" y="1084950"/>
            <a:ext cx="6099918" cy="37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Review: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68" name="Google Shape;368;p4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4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0" name="Google Shape;370;p41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1"/>
          </p:nvPr>
        </p:nvSpPr>
        <p:spPr>
          <a:xfrm>
            <a:off x="430400" y="953525"/>
            <a:ext cx="84081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AutoNum type="arabicPeriod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smartwatch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syncs to 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phone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phone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uploads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health data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cloud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(PAN + LAN/WAN)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AutoNum type="arabicPeriod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Two university campuses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10 km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apart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sharing resources. 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(LANs connected by MAN)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AutoNum type="arabicPeriod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multinational company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with offices in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three countries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(WAN)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Recap:</a:t>
            </a:r>
            <a:r>
              <a:rPr lang="en-GB" sz="3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What is </a:t>
            </a:r>
            <a:r>
              <a:rPr lang="en-GB" sz="3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an Embedded System?</a:t>
            </a:r>
            <a:endParaRPr sz="3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1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5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418650" y="953430"/>
            <a:ext cx="82683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Small computers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built into devices to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their specific functions.”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2700" lvl="0" indent="-12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04040"/>
              </a:solidFill>
            </a:endParaRPr>
          </a:p>
          <a:p>
            <a:pPr marL="12700" lvl="0" indent="-12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Embedded systems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are: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Unique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character and behavior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specialized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 and software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Network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78" name="Google Shape;378;p4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4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42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“Do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know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how these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actually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250" y="1973250"/>
            <a:ext cx="28384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OSI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7‑Layer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Model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89" name="Google Shape;389;p4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0" name="Google Shape;390;p4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1" name="Google Shape;391;p43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3"/>
          <p:cNvSpPr txBox="1">
            <a:spLocks noGrp="1"/>
          </p:cNvSpPr>
          <p:nvPr>
            <p:ph type="subTitle" idx="1"/>
          </p:nvPr>
        </p:nvSpPr>
        <p:spPr>
          <a:xfrm>
            <a:off x="375500" y="849075"/>
            <a:ext cx="86373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OSI model (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 Systems Interconnection model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a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conceptual framework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with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7 layers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that explain how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moves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across networks.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OSI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7‑Layer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Model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99" name="Google Shape;399;p4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4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p44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03" name="Google Shape;403;p44"/>
          <p:cNvPicPr preferRelativeResize="0"/>
          <p:nvPr/>
        </p:nvPicPr>
        <p:blipFill rotWithShape="1">
          <a:blip r:embed="rId3">
            <a:alphaModFix/>
          </a:blip>
          <a:srcRect l="4128" t="16394" r="5135"/>
          <a:stretch/>
        </p:blipFill>
        <p:spPr>
          <a:xfrm>
            <a:off x="1194875" y="965650"/>
            <a:ext cx="6974261" cy="37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4"/>
          <p:cNvSpPr/>
          <p:nvPr/>
        </p:nvSpPr>
        <p:spPr>
          <a:xfrm>
            <a:off x="1094450" y="1003993"/>
            <a:ext cx="7175100" cy="315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OSI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7‑Layer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Model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10" name="Google Shape;410;p4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1" name="Google Shape;411;p4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2" name="Google Shape;412;p45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4" name="Google Shape;414;p45"/>
          <p:cNvPicPr preferRelativeResize="0"/>
          <p:nvPr/>
        </p:nvPicPr>
        <p:blipFill rotWithShape="1">
          <a:blip r:embed="rId3">
            <a:alphaModFix/>
          </a:blip>
          <a:srcRect l="4128" t="16394" r="5135"/>
          <a:stretch/>
        </p:blipFill>
        <p:spPr>
          <a:xfrm>
            <a:off x="1194875" y="965650"/>
            <a:ext cx="6974261" cy="37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5"/>
          <p:cNvSpPr/>
          <p:nvPr/>
        </p:nvSpPr>
        <p:spPr>
          <a:xfrm>
            <a:off x="1094450" y="1004000"/>
            <a:ext cx="7175100" cy="26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OSI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7‑Layer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Model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21" name="Google Shape;421;p4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2" name="Google Shape;422;p4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3" name="Google Shape;423;p46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6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 l="4128" t="16394" r="5135"/>
          <a:stretch/>
        </p:blipFill>
        <p:spPr>
          <a:xfrm>
            <a:off x="1194875" y="965650"/>
            <a:ext cx="6974261" cy="37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6"/>
          <p:cNvSpPr/>
          <p:nvPr/>
        </p:nvSpPr>
        <p:spPr>
          <a:xfrm>
            <a:off x="1094450" y="1004000"/>
            <a:ext cx="7175100" cy="220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OSI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7‑Layer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Model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32" name="Google Shape;432;p4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3" name="Google Shape;433;p4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47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7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 l="4128" t="16394" r="5135"/>
          <a:stretch/>
        </p:blipFill>
        <p:spPr>
          <a:xfrm>
            <a:off x="1194875" y="965650"/>
            <a:ext cx="6974261" cy="37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7"/>
          <p:cNvSpPr/>
          <p:nvPr/>
        </p:nvSpPr>
        <p:spPr>
          <a:xfrm>
            <a:off x="1094450" y="1004000"/>
            <a:ext cx="7175100" cy="1678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OSI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7‑Layer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Model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43" name="Google Shape;443;p4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4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48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8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l="4128" t="16394" r="5135"/>
          <a:stretch/>
        </p:blipFill>
        <p:spPr>
          <a:xfrm>
            <a:off x="1194875" y="965650"/>
            <a:ext cx="6974261" cy="37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/>
          <p:nvPr/>
        </p:nvSpPr>
        <p:spPr>
          <a:xfrm>
            <a:off x="1094450" y="992257"/>
            <a:ext cx="7175100" cy="1173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OSI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7‑Layer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Model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54" name="Google Shape;454;p4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5" name="Google Shape;455;p4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49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9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/>
          </a:blip>
          <a:srcRect l="4128" t="16394" r="5135"/>
          <a:stretch/>
        </p:blipFill>
        <p:spPr>
          <a:xfrm>
            <a:off x="1194875" y="965650"/>
            <a:ext cx="6974261" cy="37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9"/>
          <p:cNvSpPr/>
          <p:nvPr/>
        </p:nvSpPr>
        <p:spPr>
          <a:xfrm>
            <a:off x="1094450" y="992250"/>
            <a:ext cx="7175100" cy="62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OSI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7‑Layer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Model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65" name="Google Shape;465;p5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6" name="Google Shape;466;p5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7" name="Google Shape;467;p50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0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69" name="Google Shape;469;p50"/>
          <p:cNvPicPr preferRelativeResize="0"/>
          <p:nvPr/>
        </p:nvPicPr>
        <p:blipFill rotWithShape="1">
          <a:blip r:embed="rId3">
            <a:alphaModFix/>
          </a:blip>
          <a:srcRect l="4128" t="16394" r="5135"/>
          <a:stretch/>
        </p:blipFill>
        <p:spPr>
          <a:xfrm>
            <a:off x="1194875" y="965650"/>
            <a:ext cx="6974261" cy="37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OSI Model: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Physical Layer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75" name="Google Shape;475;p5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6" name="Google Shape;476;p5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7" name="Google Shape;477;p51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1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Role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Move raw bits via electrical/Radio signals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 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Ethernet cabling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Fiber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Connectors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Repeaters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Cables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80" name="Google Shape;4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350" y="2716200"/>
            <a:ext cx="48768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5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Recap: </a:t>
            </a:r>
            <a:r>
              <a:rPr lang="en-GB" sz="35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General-Purpose</a:t>
            </a:r>
            <a:r>
              <a:rPr lang="en-GB" sz="35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VS </a:t>
            </a:r>
            <a:r>
              <a:rPr lang="en-GB" sz="35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Embedded</a:t>
            </a:r>
            <a:endParaRPr sz="35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6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90" name="Google Shape;90;p16"/>
          <p:cNvGraphicFramePr/>
          <p:nvPr/>
        </p:nvGraphicFramePr>
        <p:xfrm>
          <a:off x="641300" y="859863"/>
          <a:ext cx="8014050" cy="3625655"/>
        </p:xfrm>
        <a:graphic>
          <a:graphicData uri="http://schemas.openxmlformats.org/drawingml/2006/table">
            <a:tbl>
              <a:tblPr>
                <a:noFill/>
                <a:tableStyleId>{17663A11-32CF-4E58-A2AD-3828FA7EA933}</a:tableStyleId>
              </a:tblPr>
              <a:tblGrid>
                <a:gridCol w="400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chemeClr val="lt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General-Purpose (Computer) Systems</a:t>
                      </a:r>
                      <a:endParaRPr sz="2100" b="1">
                        <a:solidFill>
                          <a:schemeClr val="lt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5A1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chemeClr val="lt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Embedded Systems</a:t>
                      </a:r>
                      <a:endParaRPr sz="2100" b="1">
                        <a:solidFill>
                          <a:schemeClr val="lt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5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rgbClr val="D15A1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Variety </a:t>
                      </a:r>
                      <a:r>
                        <a:rPr lang="en-GB" sz="2100" b="1">
                          <a:solidFill>
                            <a:srgbClr val="40404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of applications</a:t>
                      </a:r>
                      <a:endParaRPr sz="2100" b="1">
                        <a:solidFill>
                          <a:srgbClr val="404040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rgbClr val="D15A1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Specific </a:t>
                      </a:r>
                      <a:r>
                        <a:rPr lang="en-GB" sz="2100" b="1">
                          <a:solidFill>
                            <a:srgbClr val="40404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applications</a:t>
                      </a:r>
                      <a:endParaRPr sz="2100" b="1">
                        <a:solidFill>
                          <a:srgbClr val="404040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rgbClr val="40404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has </a:t>
                      </a:r>
                      <a:r>
                        <a:rPr lang="en-GB" sz="2100" b="1">
                          <a:solidFill>
                            <a:srgbClr val="D15A1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large </a:t>
                      </a:r>
                      <a:r>
                        <a:rPr lang="en-GB" sz="2100" b="1">
                          <a:solidFill>
                            <a:srgbClr val="40404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memory, storage, and processors</a:t>
                      </a:r>
                      <a:endParaRPr sz="2100" b="1">
                        <a:solidFill>
                          <a:srgbClr val="404040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rgbClr val="40404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uses </a:t>
                      </a:r>
                      <a:r>
                        <a:rPr lang="en-GB" sz="2100" b="1">
                          <a:solidFill>
                            <a:srgbClr val="D15A1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minimal </a:t>
                      </a:r>
                      <a:r>
                        <a:rPr lang="en-GB" sz="2100" b="1">
                          <a:solidFill>
                            <a:srgbClr val="40404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memory, processor, and energy</a:t>
                      </a:r>
                      <a:endParaRPr sz="2100" b="1">
                        <a:solidFill>
                          <a:srgbClr val="404040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rgbClr val="D15A1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Changeable </a:t>
                      </a:r>
                      <a:r>
                        <a:rPr lang="en-GB" sz="2100" b="1">
                          <a:solidFill>
                            <a:srgbClr val="40404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software</a:t>
                      </a:r>
                      <a:endParaRPr sz="2100" b="1">
                        <a:solidFill>
                          <a:srgbClr val="404040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rgbClr val="D15A1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Fixed </a:t>
                      </a:r>
                      <a:r>
                        <a:rPr lang="en-GB" sz="2100" b="1">
                          <a:solidFill>
                            <a:srgbClr val="40404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software</a:t>
                      </a:r>
                      <a:endParaRPr sz="2100" b="1">
                        <a:solidFill>
                          <a:srgbClr val="404040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rgbClr val="40404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Desktop PCs, Laptops, Smartphones, Tablets</a:t>
                      </a:r>
                      <a:endParaRPr sz="2100" b="1">
                        <a:solidFill>
                          <a:srgbClr val="404040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solidFill>
                            <a:srgbClr val="404040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ATMs, Cars, Microwave ovens</a:t>
                      </a:r>
                      <a:endParaRPr sz="2100" b="1">
                        <a:solidFill>
                          <a:srgbClr val="404040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OSI Model: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Data Link Layer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86" name="Google Shape;486;p5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7" name="Google Shape;487;p5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8" name="Google Shape;488;p52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2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Role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Local delivery on the same network segment using frames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 concepts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 addresses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Error detection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Switching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Protocols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Ethernet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Wi‑Fi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Focus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neighbor‑to‑neighbor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reliability.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0" name="Google Shape;490;p52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91" name="Google Shape;491;p52"/>
          <p:cNvPicPr preferRelativeResize="0"/>
          <p:nvPr/>
        </p:nvPicPr>
        <p:blipFill rotWithShape="1">
          <a:blip r:embed="rId3">
            <a:alphaModFix/>
          </a:blip>
          <a:srcRect t="32664"/>
          <a:stretch/>
        </p:blipFill>
        <p:spPr>
          <a:xfrm>
            <a:off x="3731200" y="2784500"/>
            <a:ext cx="5324750" cy="14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OSI Model: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Network Layer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97" name="Google Shape;497;p5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8" name="Google Shape;498;p5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9" name="Google Shape;499;p53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3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Role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End‑to‑end packet delivery across multiple networks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 concepts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IP addressing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Gateways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Routers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Protocols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IPv4/IPv6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City‑to‑city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routing using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ZIP/post codes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; choosing the best route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1" name="Google Shape;501;p53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02" name="Google Shape;502;p53"/>
          <p:cNvPicPr preferRelativeResize="0"/>
          <p:nvPr/>
        </p:nvPicPr>
        <p:blipFill rotWithShape="1">
          <a:blip r:embed="rId3">
            <a:alphaModFix/>
          </a:blip>
          <a:srcRect t="40130"/>
          <a:stretch/>
        </p:blipFill>
        <p:spPr>
          <a:xfrm>
            <a:off x="4507275" y="1805200"/>
            <a:ext cx="4500600" cy="20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3"/>
          <p:cNvSpPr/>
          <p:nvPr/>
        </p:nvSpPr>
        <p:spPr>
          <a:xfrm>
            <a:off x="6155750" y="3222325"/>
            <a:ext cx="1456200" cy="57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OSI Model: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Transport Layer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09" name="Google Shape;509;p5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0" name="Google Shape;510;p5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1" name="Google Shape;511;p54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4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Role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Process‑to‑process delivery, flow &amp; error control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Protocols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Transmission Control Protocol (TCP)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Datagram Protocol (UDP)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unit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Segments (TCP) / Datagrams (UDP)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accuracy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UDP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speed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3" name="Google Shape;513;p54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14" name="Google Shape;514;p54"/>
          <p:cNvPicPr preferRelativeResize="0"/>
          <p:nvPr/>
        </p:nvPicPr>
        <p:blipFill rotWithShape="1">
          <a:blip r:embed="rId3">
            <a:alphaModFix/>
          </a:blip>
          <a:srcRect t="19100"/>
          <a:stretch/>
        </p:blipFill>
        <p:spPr>
          <a:xfrm>
            <a:off x="4406050" y="3234056"/>
            <a:ext cx="4474124" cy="16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OSI Model: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Session Layer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20" name="Google Shape;520;p5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1" name="Google Shape;521;p5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2" name="Google Shape;522;p55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5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Role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Manage sessions, including start, maintain, and end dialogs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Managing a long video call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Remote procedure sessions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Ongoing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conversation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tracking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keeping 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channel open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4" name="Google Shape;524;p55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25" name="Google Shape;525;p55"/>
          <p:cNvPicPr preferRelativeResize="0"/>
          <p:nvPr/>
        </p:nvPicPr>
        <p:blipFill rotWithShape="1">
          <a:blip r:embed="rId3">
            <a:alphaModFix/>
          </a:blip>
          <a:srcRect t="19354"/>
          <a:stretch/>
        </p:blipFill>
        <p:spPr>
          <a:xfrm>
            <a:off x="2699512" y="3303125"/>
            <a:ext cx="3744975" cy="15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OSI Model: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Presentation Layer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31" name="Google Shape;531;p5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" name="Google Shape;532;p5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p56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6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Role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Translate, compress, and encrypt data so applications can use it.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JPEG/PNG formats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JSON encoding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Character sets (UTF‑8)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Translating the letter’s language or sealing it in a locked envelope.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5" name="Google Shape;535;p56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6" name="Google Shape;536;p56"/>
          <p:cNvPicPr preferRelativeResize="0"/>
          <p:nvPr/>
        </p:nvPicPr>
        <p:blipFill rotWithShape="1">
          <a:blip r:embed="rId3">
            <a:alphaModFix/>
          </a:blip>
          <a:srcRect t="37323"/>
          <a:stretch/>
        </p:blipFill>
        <p:spPr>
          <a:xfrm>
            <a:off x="4072100" y="3645075"/>
            <a:ext cx="4896925" cy="12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OSI Model: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Application Layer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42" name="Google Shape;542;p5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3" name="Google Shape;543;p5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4" name="Google Shape;544;p57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7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Role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Interfaces for users &amp; apps to access network services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HTTP/HTTPS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SMTP/IMAP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WhatsApp clients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browsers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letter you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the application (email client)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composing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it.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6" name="Google Shape;546;p57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47" name="Google Shape;547;p57"/>
          <p:cNvPicPr preferRelativeResize="0"/>
          <p:nvPr/>
        </p:nvPicPr>
        <p:blipFill rotWithShape="1">
          <a:blip r:embed="rId3">
            <a:alphaModFix/>
          </a:blip>
          <a:srcRect l="6706" t="38646" r="12006" b="17945"/>
          <a:stretch/>
        </p:blipFill>
        <p:spPr>
          <a:xfrm>
            <a:off x="3666200" y="2282875"/>
            <a:ext cx="5477801" cy="13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Networks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53" name="Google Shape;553;p5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p5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5" name="Google Shape;555;p58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8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 the backbone of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systems,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as they enable new capabilities such as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real‑time control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sensing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global reach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.”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 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Self‑driving cars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Tele‑surgery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 grids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Satellites delivering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7" name="Google Shape;557;p58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Networks: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IoT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63" name="Google Shape;563;p5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4" name="Google Shape;564;p5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5" name="Google Shape;565;p59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9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“Billions of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sensors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measuring, actuating, and automating in every sector.”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Wearables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Industrial sensors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Environmental monitors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Actuators/robots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7" name="Google Shape;567;p59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68" name="Google Shape;5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024" y="1719200"/>
            <a:ext cx="4630927" cy="320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Networks: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 Cities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74" name="Google Shape;574;p6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5" name="Google Shape;575;p6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6" name="Google Shape;576;p60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0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“Billions of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sensors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measuring, actuating, and automating in every sector.”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Wearables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Industrial sensors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Environmental monitors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Actuators/robots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8" name="Google Shape;578;p60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79" name="Google Shape;5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025" y="1977550"/>
            <a:ext cx="4737976" cy="28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Networks: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AI‑Powered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85" name="Google Shape;585;p6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" name="Google Shape;586;p6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7" name="Google Shape;587;p61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1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637300" cy="3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“Networks that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ML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optimize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routing, detect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anomalies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predict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failures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self‑heal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.”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Adaptive routing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Predictive alerts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Anomaly detection for security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Advantages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Improved efficiency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Reduced manual operations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9" name="Google Shape;589;p61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90" name="Google Shape;5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100" y="2199650"/>
            <a:ext cx="3551898" cy="267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Recap: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Embedded Systems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96" name="Google Shape;96;p1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1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7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437850" y="918196"/>
            <a:ext cx="82683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“Do all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embedded systems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work alone or connected??”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475" y="1554524"/>
            <a:ext cx="3321800" cy="33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Learning Objective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6" name="Google Shape;596;p62"/>
          <p:cNvSpPr txBox="1">
            <a:spLocks noGrp="1"/>
          </p:cNvSpPr>
          <p:nvPr>
            <p:ph type="subTitle" idx="1"/>
          </p:nvPr>
        </p:nvSpPr>
        <p:spPr>
          <a:xfrm>
            <a:off x="529389" y="1363579"/>
            <a:ext cx="6805200" cy="2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this lecture, we learned 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basics of networking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their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needs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role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networking in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engineering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types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OSI model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networking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97" name="Google Shape;597;p6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8" name="Google Shape;598;p6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9" name="Google Shape;599;p62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62" descr="https://lh6.googleusercontent.com/Stwg2tbqOCo83JT9Y2yEu1fANLsKxMflRvvFKWeYb3TAj30Y7J8pfQYVUDGIG2WD3BMDuWlfz6DL5hrDsxX3W4fH8IREFYyY_727F5f8osu4OvXyDS5QVRQH46Rs9yYkzvD9Frn_tQ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2754" y="1075690"/>
            <a:ext cx="1553592" cy="3654642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2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4725" y="2212625"/>
            <a:ext cx="1509275" cy="263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Google Shape;607;p6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8" name="Google Shape;608;p6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9" name="Google Shape;609;p63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Conclusion</a:t>
            </a:r>
            <a:endParaRPr sz="3600" b="1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1" name="Google Shape;611;p63"/>
          <p:cNvSpPr txBox="1"/>
          <p:nvPr/>
        </p:nvSpPr>
        <p:spPr>
          <a:xfrm>
            <a:off x="299300" y="741700"/>
            <a:ext cx="8313900" cy="3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 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backbone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ICT, connecting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people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Types like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WAN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 the foundation of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connectivity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OSI model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explains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7 layers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of networks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IoT, smart cities, and AI-driven systems.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engineers, networking enables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collaboration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monitoring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automation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2" name="Google Shape;612;p63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4"/>
          <p:cNvSpPr txBox="1">
            <a:spLocks noGrp="1"/>
          </p:cNvSpPr>
          <p:nvPr>
            <p:ph type="ctrTitle"/>
          </p:nvPr>
        </p:nvSpPr>
        <p:spPr>
          <a:xfrm>
            <a:off x="1350500" y="1264450"/>
            <a:ext cx="63315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</a:t>
            </a:r>
            <a:r>
              <a:rPr lang="en-GB" sz="2400" b="1" i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Networking</a:t>
            </a:r>
            <a:r>
              <a:rPr lang="en-GB" sz="2400" b="1" i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the </a:t>
            </a:r>
            <a:r>
              <a:rPr lang="en-GB" sz="2400" b="1" i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digital glue</a:t>
            </a:r>
            <a:r>
              <a:rPr lang="en-GB" sz="2400" b="1" i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that connects </a:t>
            </a:r>
            <a:r>
              <a:rPr lang="en-GB" sz="2400" b="1" i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engineers</a:t>
            </a:r>
            <a:r>
              <a:rPr lang="en-GB" sz="2400" b="1" i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 i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</a:t>
            </a:r>
            <a:r>
              <a:rPr lang="en-GB" sz="2400" b="1" i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-GB" sz="2400" b="1" i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ideas </a:t>
            </a:r>
            <a:r>
              <a:rPr lang="en-GB" sz="2400" b="1" i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across the world.”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8" name="Google Shape;618;p64"/>
          <p:cNvSpPr/>
          <p:nvPr/>
        </p:nvSpPr>
        <p:spPr>
          <a:xfrm rot="10800000">
            <a:off x="8513292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2148" y="1580401"/>
            <a:ext cx="1345077" cy="35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4"/>
          <p:cNvSpPr/>
          <p:nvPr/>
        </p:nvSpPr>
        <p:spPr>
          <a:xfrm rot="10800000" flipH="1">
            <a:off x="-8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550" y="1582225"/>
            <a:ext cx="1233725" cy="35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4"/>
          <p:cNvSpPr txBox="1"/>
          <p:nvPr/>
        </p:nvSpPr>
        <p:spPr>
          <a:xfrm>
            <a:off x="1773050" y="240100"/>
            <a:ext cx="556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  <a:endParaRPr sz="50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Self Assessment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Tasks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28" name="Google Shape;628;p6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9" name="Google Shape;629;p6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0" name="Google Shape;630;p65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5"/>
          <p:cNvSpPr txBox="1"/>
          <p:nvPr/>
        </p:nvSpPr>
        <p:spPr>
          <a:xfrm>
            <a:off x="1930750" y="936807"/>
            <a:ext cx="71562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r>
              <a:rPr lang="en-GB" sz="21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True/False:</a:t>
            </a:r>
            <a:endParaRPr sz="1100" b="1">
              <a:solidFill>
                <a:schemeClr val="dk1"/>
              </a:solidFill>
            </a:endParaRPr>
          </a:p>
          <a:p>
            <a:pPr marL="13716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SzPts val="2100"/>
              <a:buFont typeface="Comic Sans MS"/>
              <a:buChar char="●"/>
            </a:pPr>
            <a:r>
              <a:rPr lang="en-GB" sz="21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OSI model has 5 layers. </a:t>
            </a:r>
            <a:r>
              <a:rPr lang="en-GB" sz="21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(T/F)</a:t>
            </a: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3716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SzPts val="2100"/>
              <a:buFont typeface="Comic Sans MS"/>
              <a:buChar char="●"/>
            </a:pPr>
            <a:r>
              <a:rPr lang="en-GB" sz="21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5G and IoT are future trends in networking.</a:t>
            </a:r>
            <a:r>
              <a:rPr lang="en-GB" sz="21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-GB" sz="21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(T/F)</a:t>
            </a: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3716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SzPts val="2100"/>
              <a:buFont typeface="Comic Sans MS"/>
              <a:buChar char="●"/>
            </a:pPr>
            <a:r>
              <a:rPr lang="en-GB" sz="21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Networking has no role in automation for engineers.</a:t>
            </a:r>
            <a:r>
              <a:rPr lang="en-GB" sz="21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1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(T/F)</a:t>
            </a: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3716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SzPts val="2100"/>
              <a:buFont typeface="Comic Sans MS"/>
              <a:buChar char="●"/>
            </a:pPr>
            <a:r>
              <a:rPr lang="en-GB" sz="21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 usually connects personal devices like phones and wearables.</a:t>
            </a:r>
            <a:r>
              <a:rPr lang="en-GB" sz="21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1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(T/F)</a:t>
            </a:r>
            <a:endParaRPr sz="21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SzPts val="2400"/>
              <a:buFont typeface="Comic Sans MS"/>
              <a:buChar char="●"/>
            </a:pPr>
            <a:r>
              <a:rPr lang="en-GB" sz="21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 is smaller in area than WAN.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(T/F)</a:t>
            </a:r>
            <a:endParaRPr sz="24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2" name="Google Shape;632;p65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8712"/>
            <a:ext cx="1917464" cy="357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"/>
          <p:cNvSpPr txBox="1">
            <a:spLocks noGrp="1"/>
          </p:cNvSpPr>
          <p:nvPr>
            <p:ph type="ctrTitle"/>
          </p:nvPr>
        </p:nvSpPr>
        <p:spPr>
          <a:xfrm>
            <a:off x="1350500" y="1264450"/>
            <a:ext cx="6271500" cy="23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Comic Sans MS"/>
              <a:buChar char="●"/>
            </a:pPr>
            <a:r>
              <a:rPr lang="en-GB" sz="22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Images from </a:t>
            </a:r>
            <a:r>
              <a:rPr lang="en-GB" sz="2200" b="1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https://www.pngegg.com</a:t>
            </a:r>
            <a:endParaRPr sz="22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Comic Sans MS"/>
              <a:buChar char="●"/>
            </a:pPr>
            <a:r>
              <a:rPr lang="en-GB" sz="22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GIFs courtesy of </a:t>
            </a:r>
            <a:r>
              <a:rPr lang="en-GB" sz="2200" b="1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https://giphy.com</a:t>
            </a:r>
            <a:endParaRPr sz="22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9" name="Google Shape;639;p66"/>
          <p:cNvSpPr/>
          <p:nvPr/>
        </p:nvSpPr>
        <p:spPr>
          <a:xfrm rot="10800000">
            <a:off x="8513292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2148" y="1580401"/>
            <a:ext cx="1345077" cy="35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6"/>
          <p:cNvSpPr/>
          <p:nvPr/>
        </p:nvSpPr>
        <p:spPr>
          <a:xfrm rot="10800000" flipH="1">
            <a:off x="-8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550" y="1582225"/>
            <a:ext cx="1233725" cy="35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6"/>
          <p:cNvSpPr txBox="1"/>
          <p:nvPr/>
        </p:nvSpPr>
        <p:spPr>
          <a:xfrm>
            <a:off x="1773050" y="240100"/>
            <a:ext cx="556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Pictures and Gifs Credits</a:t>
            </a:r>
            <a:endParaRPr sz="50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Today’s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07" name="Google Shape;107;p1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18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"/>
          </p:nvPr>
        </p:nvSpPr>
        <p:spPr>
          <a:xfrm>
            <a:off x="418650" y="953430"/>
            <a:ext cx="82683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“How all </a:t>
            </a: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embedded systems 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connected </a:t>
            </a: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together 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</a:t>
            </a: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 data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act </a:t>
            </a:r>
            <a:r>
              <a:rPr lang="en-GB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intelligently</a:t>
            </a:r>
            <a:r>
              <a:rPr lang="en-GB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?”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325" y="1595400"/>
            <a:ext cx="3533527" cy="345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Today’s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18" name="Google Shape;118;p1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119;p1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9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418650" y="953425"/>
            <a:ext cx="8285400" cy="3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➔"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 devices often must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report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coordinate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or be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controlled,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such as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◆"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 car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sensors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interact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traffic systems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(signal priority, congestion data)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◆"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Bridge strain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gauges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interact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 center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(alerts, maintenance)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◆"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Medical wearables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interact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clinician dashboards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(trends, alarms)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What is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 Network?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20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2859200" y="864875"/>
            <a:ext cx="5189400" cy="399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753900" y="3057925"/>
            <a:ext cx="2442600" cy="160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299300" y="911850"/>
            <a:ext cx="8404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“A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connects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devices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(nodes) so they can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exchange data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over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links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</a:t>
            </a: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protocols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.”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Node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(sensor, phone, server)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Link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(wired/wireless)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omic Sans MS"/>
              <a:buChar char="●"/>
            </a:pPr>
            <a:r>
              <a:rPr lang="en-GB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Protocol </a:t>
            </a:r>
            <a:r>
              <a:rPr lang="en-GB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(rules)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600" y="1848361"/>
            <a:ext cx="3326500" cy="298238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</a:t>
            </a:r>
            <a:r>
              <a:rPr lang="en-GB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we need </a:t>
            </a:r>
            <a:r>
              <a:rPr lang="en-GB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networking?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41" name="Google Shape;141;p2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21"/>
          <p:cNvSpPr/>
          <p:nvPr/>
        </p:nvSpPr>
        <p:spPr>
          <a:xfrm>
            <a:off x="0" y="487631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0" y="4830762"/>
            <a:ext cx="5831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2859200" y="864875"/>
            <a:ext cx="5189400" cy="399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650" y="979375"/>
            <a:ext cx="5466700" cy="38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1992</Words>
  <Application>Microsoft Office PowerPoint</Application>
  <PresentationFormat>On-screen Show (16:9)</PresentationFormat>
  <Paragraphs>343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Comic Sans MS</vt:lpstr>
      <vt:lpstr>Simple Light</vt:lpstr>
      <vt:lpstr>Networking Basics </vt:lpstr>
      <vt:lpstr>PowerPoint Presentation</vt:lpstr>
      <vt:lpstr>   Recap: What is an Embedded System?</vt:lpstr>
      <vt:lpstr>   Recap: General-Purpose VS Embedded</vt:lpstr>
      <vt:lpstr>   Recap: Embedded Systems</vt:lpstr>
      <vt:lpstr>   Today’s Goal</vt:lpstr>
      <vt:lpstr>   Today’s Goal</vt:lpstr>
      <vt:lpstr>   What is a Network?</vt:lpstr>
      <vt:lpstr>   Why do we need networking?</vt:lpstr>
      <vt:lpstr>   1. Resource Sharing</vt:lpstr>
      <vt:lpstr>   2. Communication</vt:lpstr>
      <vt:lpstr>   3. Collaboration</vt:lpstr>
      <vt:lpstr>   4. Data Collection and Control </vt:lpstr>
      <vt:lpstr>   5. Entertainment &amp; Online Services</vt:lpstr>
      <vt:lpstr>   Role of networking in engineering</vt:lpstr>
      <vt:lpstr>   What is a network type?</vt:lpstr>
      <vt:lpstr>   Types of Network </vt:lpstr>
      <vt:lpstr>   Types of Network </vt:lpstr>
      <vt:lpstr>   Types of Network </vt:lpstr>
      <vt:lpstr>   Types of Network </vt:lpstr>
      <vt:lpstr>   Types of Network: PAN</vt:lpstr>
      <vt:lpstr>   Types of Network </vt:lpstr>
      <vt:lpstr>   Types of Network: LAN</vt:lpstr>
      <vt:lpstr>   Types of Network </vt:lpstr>
      <vt:lpstr>   Types of Network: MAN</vt:lpstr>
      <vt:lpstr>   Types of Network </vt:lpstr>
      <vt:lpstr>   Types of Network: WAN</vt:lpstr>
      <vt:lpstr>   Types of Network</vt:lpstr>
      <vt:lpstr>   Review:</vt:lpstr>
      <vt:lpstr>   Network Communication</vt:lpstr>
      <vt:lpstr>   OSI 7‑Layer Model </vt:lpstr>
      <vt:lpstr>   OSI 7‑Layer Model </vt:lpstr>
      <vt:lpstr>   OSI 7‑Layer Model </vt:lpstr>
      <vt:lpstr>   OSI 7‑Layer Model </vt:lpstr>
      <vt:lpstr>   OSI 7‑Layer Model </vt:lpstr>
      <vt:lpstr>   OSI 7‑Layer Model </vt:lpstr>
      <vt:lpstr>   OSI 7‑Layer Model </vt:lpstr>
      <vt:lpstr>   OSI 7‑Layer Model </vt:lpstr>
      <vt:lpstr>   OSI Model: Physical Layer</vt:lpstr>
      <vt:lpstr>   OSI Model: Data Link Layer</vt:lpstr>
      <vt:lpstr>   OSI Model: Network Layer</vt:lpstr>
      <vt:lpstr>   OSI Model: Transport Layer</vt:lpstr>
      <vt:lpstr>   OSI Model: Session Layer</vt:lpstr>
      <vt:lpstr>   OSI Model: Presentation Layer</vt:lpstr>
      <vt:lpstr>   OSI Model: Application Layer</vt:lpstr>
      <vt:lpstr>   Future of Networks</vt:lpstr>
      <vt:lpstr>   Future of Networks: IoT</vt:lpstr>
      <vt:lpstr>   Future of Networks: Smart Cities</vt:lpstr>
      <vt:lpstr>   Future of Networks: AI‑Powered</vt:lpstr>
      <vt:lpstr>   Learning Objective</vt:lpstr>
      <vt:lpstr>   Conclusion</vt:lpstr>
      <vt:lpstr>“Networking is the digital glue that connects engineers, devices, and ideas across the world.”</vt:lpstr>
      <vt:lpstr>   Self Assessment Tasks</vt:lpstr>
      <vt:lpstr>Images from https://www.pngegg.com GIFs courtesy of https://giphy.com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Qasim Ali Chaudhry</cp:lastModifiedBy>
  <cp:revision>14</cp:revision>
  <dcterms:modified xsi:type="dcterms:W3CDTF">2025-11-18T15:13:46Z</dcterms:modified>
</cp:coreProperties>
</file>